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5" r:id="rId5"/>
    <p:sldId id="296" r:id="rId6"/>
    <p:sldId id="317" r:id="rId7"/>
    <p:sldId id="306" r:id="rId8"/>
    <p:sldId id="259" r:id="rId9"/>
    <p:sldId id="318" r:id="rId10"/>
    <p:sldId id="314" r:id="rId11"/>
    <p:sldId id="319" r:id="rId12"/>
    <p:sldId id="320" r:id="rId13"/>
    <p:sldId id="309" r:id="rId14"/>
    <p:sldId id="321" r:id="rId15"/>
    <p:sldId id="307" r:id="rId16"/>
    <p:sldId id="322" r:id="rId17"/>
    <p:sldId id="323" r:id="rId18"/>
    <p:sldId id="327" r:id="rId19"/>
    <p:sldId id="312" r:id="rId20"/>
    <p:sldId id="310" r:id="rId21"/>
    <p:sldId id="325" r:id="rId22"/>
    <p:sldId id="313" r:id="rId23"/>
    <p:sldId id="326" r:id="rId24"/>
    <p:sldId id="316" r:id="rId25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AAD6FF"/>
    <a:srgbClr val="93D3D9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94879" autoAdjust="0"/>
  </p:normalViewPr>
  <p:slideViewPr>
    <p:cSldViewPr snapToGrid="0">
      <p:cViewPr varScale="1">
        <p:scale>
          <a:sx n="77" d="100"/>
          <a:sy n="77" d="100"/>
        </p:scale>
        <p:origin x="10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en-US"/>
          </a:defPPr>
        </a:lstStyle>
        <a:p>
          <a:pPr rtl="0"/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1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>
            <a:lnSpc>
              <a:spcPct val="100000"/>
            </a:lnSpc>
          </a:pPr>
          <a:r>
            <a:rPr lang="ru-RU" sz="2400" b="1" i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и </a:t>
          </a:r>
          <a:r>
            <a:rPr lang="ru-RU" sz="2400" b="1" i="0" noProof="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литературных </a:t>
          </a:r>
          <a:r>
            <a:rPr lang="ru-RU" sz="2400" b="1" i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источников</a:t>
          </a:r>
          <a:r>
            <a:rPr lang="ru-RU" sz="2400" b="1" i="0" noProof="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400" b="1" i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также их </a:t>
          </a:r>
          <a:r>
            <a:rPr lang="ru-RU" sz="2400" b="1" i="0" noProof="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сравнение</a:t>
          </a:r>
          <a:endParaRPr lang="ru-RU" sz="2400" b="1" i="0" noProof="0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2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400" b="1" i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полученных данных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3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400" b="1" i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Анкетный опрос 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400" b="1" i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лабораторного эксперимента 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4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X="105733" custScaleY="141666" custLinFactNeighborY="13200">
        <dgm:presLayoutVars/>
      </dgm:prSet>
      <dgm:spPr/>
      <dgm:t>
        <a:bodyPr/>
        <a:lstStyle/>
        <a:p>
          <a:endParaRPr lang="ru-RU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EB85EB-D046-4CDB-8A62-BBCE260C4490}" type="pres">
      <dgm:prSet presAssocID="{B1AFA1AF-0FF8-45B3-A6D0-0E255A2F637D}" presName="desTx" presStyleLbl="alignAccFollowNode1" presStyleIdx="1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5FE59C-B471-448A-AA7A-B526DCC4D4CA}" type="pres">
      <dgm:prSet presAssocID="{E9682B4F-0217-4B50-923E-C104AA24290F}" presName="desTx" presStyleLbl="alignAccFollowNode1" presStyleIdx="2" presStyleCnt="4" custScaleY="173526" custLinFactNeighborX="1149" custLinFactNeighborY="14805">
        <dgm:presLayoutVars/>
      </dgm:prSet>
      <dgm:spPr/>
      <dgm:t>
        <a:bodyPr/>
        <a:lstStyle/>
        <a:p>
          <a:endParaRPr lang="ru-RU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2A8BDE-B838-475D-AFDE-17B60D744AB6}" type="pres">
      <dgm:prSet presAssocID="{4F85505A-81B6-4FDA-A144-900B71DAD946}" presName="desTx" presStyleLbl="alignAccFollowNode1" presStyleIdx="3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76584" y="49805"/>
          <a:ext cx="2595269" cy="77858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84" tIns="205084" rIns="205084" bIns="205084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1</a:t>
          </a:r>
        </a:p>
      </dsp:txBody>
      <dsp:txXfrm>
        <a:off x="76584" y="49805"/>
        <a:ext cx="2595269" cy="778580"/>
      </dsp:txXfrm>
    </dsp:sp>
    <dsp:sp modelId="{22359DD7-1BFB-4900-BAE6-6084F2F57988}">
      <dsp:nvSpPr>
        <dsp:cNvPr id="0" name=""/>
        <dsp:cNvSpPr/>
      </dsp:nvSpPr>
      <dsp:spPr>
        <a:xfrm>
          <a:off x="2191" y="767206"/>
          <a:ext cx="2744056" cy="351467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55" tIns="256355" rIns="256355" bIns="256355" numCol="1" spcCol="1270" rtlCol="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и </a:t>
          </a:r>
          <a:r>
            <a:rPr lang="ru-RU" sz="2400" b="1" i="0" kern="1200" noProof="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литературных </a:t>
          </a:r>
          <a:r>
            <a:rPr lang="ru-RU" sz="2400" b="1" i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источников</a:t>
          </a:r>
          <a:r>
            <a:rPr lang="ru-RU" sz="2400" b="1" i="0" kern="1200" noProof="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2400" b="1" i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также их </a:t>
          </a:r>
          <a:r>
            <a:rPr lang="ru-RU" sz="2400" b="1" i="0" kern="1200" noProof="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сравнение</a:t>
          </a:r>
          <a:endParaRPr lang="ru-RU" sz="2400" b="1" i="0" kern="1200" noProof="0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1" y="767206"/>
        <a:ext cx="2744056" cy="3514678"/>
      </dsp:txXfrm>
    </dsp:sp>
    <dsp:sp modelId="{C4F84DEA-2002-4D32-8E80-70EEE05E345A}">
      <dsp:nvSpPr>
        <dsp:cNvPr id="0" name=""/>
        <dsp:cNvSpPr/>
      </dsp:nvSpPr>
      <dsp:spPr>
        <a:xfrm>
          <a:off x="2854247" y="97588"/>
          <a:ext cx="2595269" cy="77858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84" tIns="205084" rIns="205084" bIns="205084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2</a:t>
          </a:r>
        </a:p>
      </dsp:txBody>
      <dsp:txXfrm>
        <a:off x="2854247" y="97588"/>
        <a:ext cx="2595269" cy="778580"/>
      </dsp:txXfrm>
    </dsp:sp>
    <dsp:sp modelId="{4FEB85EB-D046-4CDB-8A62-BBCE260C4490}">
      <dsp:nvSpPr>
        <dsp:cNvPr id="0" name=""/>
        <dsp:cNvSpPr/>
      </dsp:nvSpPr>
      <dsp:spPr>
        <a:xfrm>
          <a:off x="2854247" y="878122"/>
          <a:ext cx="2595269" cy="32239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55" tIns="256355" rIns="256355" bIns="256355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полученных данных</a:t>
          </a:r>
        </a:p>
      </dsp:txBody>
      <dsp:txXfrm>
        <a:off x="2854247" y="878122"/>
        <a:ext cx="2595269" cy="3223920"/>
      </dsp:txXfrm>
    </dsp:sp>
    <dsp:sp modelId="{49B7F8FA-D256-41EF-9327-52A3551D9A60}">
      <dsp:nvSpPr>
        <dsp:cNvPr id="0" name=""/>
        <dsp:cNvSpPr/>
      </dsp:nvSpPr>
      <dsp:spPr>
        <a:xfrm>
          <a:off x="5557517" y="97588"/>
          <a:ext cx="2595269" cy="77858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84" tIns="205084" rIns="205084" bIns="205084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3</a:t>
          </a:r>
        </a:p>
      </dsp:txBody>
      <dsp:txXfrm>
        <a:off x="5557517" y="97588"/>
        <a:ext cx="2595269" cy="778580"/>
      </dsp:txXfrm>
    </dsp:sp>
    <dsp:sp modelId="{6B5FE59C-B471-448A-AA7A-B526DCC4D4CA}">
      <dsp:nvSpPr>
        <dsp:cNvPr id="0" name=""/>
        <dsp:cNvSpPr/>
      </dsp:nvSpPr>
      <dsp:spPr>
        <a:xfrm>
          <a:off x="5587337" y="907941"/>
          <a:ext cx="2595269" cy="322392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55" tIns="256355" rIns="256355" bIns="256355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Анкетный опрос </a:t>
          </a:r>
        </a:p>
      </dsp:txBody>
      <dsp:txXfrm>
        <a:off x="5587337" y="907941"/>
        <a:ext cx="2595269" cy="3223920"/>
      </dsp:txXfrm>
    </dsp:sp>
    <dsp:sp modelId="{4132ECB1-6BEF-4935-AFA3-B2EAA48FDE7E}">
      <dsp:nvSpPr>
        <dsp:cNvPr id="0" name=""/>
        <dsp:cNvSpPr/>
      </dsp:nvSpPr>
      <dsp:spPr>
        <a:xfrm>
          <a:off x="8260787" y="97588"/>
          <a:ext cx="2595269" cy="77858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84" tIns="205084" rIns="205084" bIns="205084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4</a:t>
          </a:r>
        </a:p>
      </dsp:txBody>
      <dsp:txXfrm>
        <a:off x="8260787" y="97588"/>
        <a:ext cx="2595269" cy="778580"/>
      </dsp:txXfrm>
    </dsp:sp>
    <dsp:sp modelId="{C42A8BDE-B838-475D-AFDE-17B60D744AB6}">
      <dsp:nvSpPr>
        <dsp:cNvPr id="0" name=""/>
        <dsp:cNvSpPr/>
      </dsp:nvSpPr>
      <dsp:spPr>
        <a:xfrm>
          <a:off x="8260787" y="878122"/>
          <a:ext cx="2595269" cy="32239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55" tIns="256355" rIns="256355" bIns="256355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лабораторного эксперимента </a:t>
          </a:r>
        </a:p>
      </dsp:txBody>
      <dsp:txXfrm>
        <a:off x="8260787" y="878122"/>
        <a:ext cx="2595269" cy="322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0F98E32F-FB6F-48F7-8751-C5C70D8BD5AD}" type="datetime1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7E86FC20-CDF8-4E4D-BD62-33442391135B}" type="datetime1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2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2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8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2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80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1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US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US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U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U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US" sz="2400"/>
            </a:lvl1pPr>
            <a:lvl2pPr marL="228600">
              <a:buClr>
                <a:srgbClr val="73292A"/>
              </a:buClr>
              <a:defRPr lang="en-US" sz="2000"/>
            </a:lvl2pPr>
            <a:lvl3pPr marL="685800">
              <a:buClr>
                <a:srgbClr val="73292A"/>
              </a:buClr>
              <a:defRPr lang="en-US" sz="1800"/>
            </a:lvl3pPr>
            <a:lvl4pPr marL="1143000">
              <a:buClr>
                <a:srgbClr val="73292A"/>
              </a:buClr>
              <a:defRPr lang="en-US" sz="1600"/>
            </a:lvl4pPr>
            <a:lvl5pPr marL="1600200">
              <a:buClr>
                <a:srgbClr val="73292A"/>
              </a:buClr>
              <a:defRPr lang="en-US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US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U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US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U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US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US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US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1EC97B-34FD-811B-9197-A4B5CA4C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084" y="2610097"/>
            <a:ext cx="5504708" cy="1541279"/>
          </a:xfrm>
        </p:spPr>
        <p:txBody>
          <a:bodyPr/>
          <a:lstStyle/>
          <a:p>
            <a:r>
              <a:rPr lang="ru-RU" dirty="0"/>
              <a:t>Влияние слов и музыки на растения 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8943D1E-D2F5-F159-65C1-0CDD82456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77403" y="1882521"/>
            <a:ext cx="4141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конференция НОУ «Интеллект»</a:t>
            </a:r>
            <a:endParaRPr lang="ru-RU" kern="100" dirty="0">
              <a:solidFill>
                <a:srgbClr val="00B05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Секция «Биология»</a:t>
            </a:r>
            <a:endParaRPr lang="ru-RU" kern="100" dirty="0">
              <a:solidFill>
                <a:srgbClr val="00B050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n-US"/>
            </a:defPPr>
          </a:lstStyle>
          <a:p>
            <a:pPr rtl="0"/>
            <a:r>
              <a:rPr lang="ru-RU" sz="4800" b="1" dirty="0"/>
              <a:t>Методы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V="1">
            <a:off x="723652" y="6721475"/>
            <a:ext cx="3789811" cy="620197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828864"/>
              </p:ext>
            </p:extLst>
          </p:nvPr>
        </p:nvGraphicFramePr>
        <p:xfrm>
          <a:off x="350823" y="2144795"/>
          <a:ext cx="10858249" cy="439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FD6F0-20ED-A53C-D22F-BB84AB54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384" y="762399"/>
            <a:ext cx="3749040" cy="1325880"/>
          </a:xfrm>
        </p:spPr>
        <p:txBody>
          <a:bodyPr/>
          <a:lstStyle/>
          <a:p>
            <a:pPr algn="ctr"/>
            <a:r>
              <a:rPr lang="ru-RU" dirty="0"/>
              <a:t>Этапы </a:t>
            </a:r>
            <a:r>
              <a:rPr lang="ru-RU" dirty="0" smtClean="0"/>
              <a:t>работы: 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6F4F0C-A046-1CBB-DB2B-6C0046F2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8F1A25-6275-9806-986C-BB763B0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31024-96BC-BBF6-3822-5ADE03E529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F02579-6CDB-8652-536E-D5F2B517F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979C5-5D92-3464-0B48-3CAF316E5111}"/>
              </a:ext>
            </a:extLst>
          </p:cNvPr>
          <p:cNvSpPr txBox="1"/>
          <p:nvPr/>
        </p:nvSpPr>
        <p:spPr>
          <a:xfrm>
            <a:off x="6063343" y="1704704"/>
            <a:ext cx="6147955" cy="4092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организационный (подбор музыки, растений, литературы);</a:t>
            </a:r>
            <a:endParaRPr lang="ru-RU" sz="16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аналитический (изучение литературы);</a:t>
            </a:r>
            <a:endParaRPr lang="ru-RU" sz="16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практический (изучение влияния слов и музыки на растение – авокадо);</a:t>
            </a:r>
            <a:endParaRPr lang="ru-RU" sz="16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заключительный (выводы и подготовка презентационных материалов).</a:t>
            </a:r>
            <a:endParaRPr lang="ru-RU" sz="16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01047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Анкетный опрос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79D6B03-B6E2-AC84-F57C-A4E56C63C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03" y="1391479"/>
            <a:ext cx="4401820" cy="44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B3675-7D50-463F-4FE9-C80E3BF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Анкетный опрос учащихся </a:t>
            </a:r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3E4D5CC4-D4E5-2432-9CD8-6F31FEC73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049D3BD-123B-DB9E-252E-4C1B922A9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25B34A-FBEE-7306-9C60-84CF26D83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484417"/>
            <a:ext cx="3932217" cy="40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81177-10B0-48E5-8E53-B3D2520D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Анкетный опрос </a:t>
            </a:r>
            <a:r>
              <a:rPr lang="ru-RU" dirty="0" smtClean="0"/>
              <a:t>учащихся </a:t>
            </a:r>
            <a:endParaRPr lang="ru-RU" dirty="0"/>
          </a:p>
        </p:txBody>
      </p: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C82D2D06-EE70-2DEF-4C8B-364D8B520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172BE464-664F-C26C-3F21-31B292EE3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0B4DE8-49FA-4793-892F-EB4CB179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95" y="1331595"/>
            <a:ext cx="4194810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868017" y="453523"/>
            <a:ext cx="10515600" cy="1325880"/>
          </a:xfrm>
        </p:spPr>
        <p:txBody>
          <a:bodyPr/>
          <a:lstStyle/>
          <a:p>
            <a:endParaRPr lang="ru-RU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82079" cy="3144581"/>
          </a:xfrm>
          <a:prstGeom prst="rect">
            <a:avLst/>
          </a:prstGeom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6" y="3001617"/>
            <a:ext cx="3456630" cy="39583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04" y="3456769"/>
            <a:ext cx="2940913" cy="34012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106" y="3621248"/>
            <a:ext cx="3044386" cy="32367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30989" y="3025185"/>
            <a:ext cx="3504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НАДПИСИ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6824" y="222469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8148" y="2602629"/>
            <a:ext cx="306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b="1" dirty="0"/>
              <a:t>Влияние </a:t>
            </a:r>
            <a:r>
              <a:rPr lang="ru-RU" b="1" i="1" dirty="0" smtClean="0">
                <a:solidFill>
                  <a:srgbClr val="C00000"/>
                </a:solidFill>
              </a:rPr>
              <a:t>слов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растение 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16</a:t>
            </a:fld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6181951-5332-5ACB-E34D-86BACD242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5953"/>
              </p:ext>
            </p:extLst>
          </p:nvPr>
        </p:nvGraphicFramePr>
        <p:xfrm>
          <a:off x="609600" y="1600200"/>
          <a:ext cx="10993584" cy="497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96">
                  <a:extLst>
                    <a:ext uri="{9D8B030D-6E8A-4147-A177-3AD203B41FA5}">
                      <a16:colId xmlns:a16="http://schemas.microsoft.com/office/drawing/2014/main" val="2137684511"/>
                    </a:ext>
                  </a:extLst>
                </a:gridCol>
                <a:gridCol w="2748396">
                  <a:extLst>
                    <a:ext uri="{9D8B030D-6E8A-4147-A177-3AD203B41FA5}">
                      <a16:colId xmlns:a16="http://schemas.microsoft.com/office/drawing/2014/main" val="4093828022"/>
                    </a:ext>
                  </a:extLst>
                </a:gridCol>
                <a:gridCol w="2748396">
                  <a:extLst>
                    <a:ext uri="{9D8B030D-6E8A-4147-A177-3AD203B41FA5}">
                      <a16:colId xmlns:a16="http://schemas.microsoft.com/office/drawing/2014/main" val="2301256703"/>
                    </a:ext>
                  </a:extLst>
                </a:gridCol>
                <a:gridCol w="2748396">
                  <a:extLst>
                    <a:ext uri="{9D8B030D-6E8A-4147-A177-3AD203B41FA5}">
                      <a16:colId xmlns:a16="http://schemas.microsoft.com/office/drawing/2014/main" val="3958571424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ru-RU" dirty="0"/>
                        <a:t>Временной отрезок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растение </a:t>
                      </a:r>
                    </a:p>
                    <a:p>
                      <a:r>
                        <a:rPr lang="ru-RU" dirty="0"/>
                        <a:t>Слово «любовь»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растение </a:t>
                      </a:r>
                    </a:p>
                    <a:p>
                      <a:r>
                        <a:rPr lang="ru-RU" dirty="0"/>
                        <a:t>Слово </a:t>
                      </a:r>
                      <a:r>
                        <a:rPr lang="ru-RU" dirty="0" smtClean="0"/>
                        <a:t>«ненависть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растение </a:t>
                      </a:r>
                    </a:p>
                    <a:p>
                      <a:r>
                        <a:rPr lang="ru-RU" dirty="0"/>
                        <a:t>Без слова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8330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1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3,2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2,5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2,8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152995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2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3,9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3,6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8740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3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3,4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4,8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12048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4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5,8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3,9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5,4 см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1354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5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6,7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4,6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6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2538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6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7,8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4,9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6,7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625479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7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8,9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5,4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7,4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990144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ru-RU" b="1" dirty="0"/>
                        <a:t>8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10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6,2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8,2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2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869" y="654743"/>
            <a:ext cx="8695944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Влияние </a:t>
            </a:r>
            <a:r>
              <a:rPr lang="ru-RU" b="1" i="1" dirty="0" smtClean="0">
                <a:solidFill>
                  <a:srgbClr val="00B050"/>
                </a:solidFill>
              </a:rPr>
              <a:t>слов</a:t>
            </a:r>
            <a:r>
              <a:rPr lang="ru-RU" dirty="0" smtClean="0"/>
              <a:t> на растения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75" y="2651760"/>
            <a:ext cx="7943850" cy="2370513"/>
          </a:xfrm>
        </p:spPr>
        <p:txBody>
          <a:bodyPr rtlCol="0"/>
          <a:lstStyle>
            <a:defPPr>
              <a:defRPr lang="en-US"/>
            </a:defPPr>
          </a:lstStyle>
          <a:p>
            <a:pPr marL="0" indent="0" algn="ctr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cs typeface="Calibri"/>
            </a:endParaRPr>
          </a:p>
          <a:p>
            <a:pPr marL="0" indent="0" algn="ctr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9C9A5-7444-A738-B7E1-138BCC4325E7}"/>
              </a:ext>
            </a:extLst>
          </p:cNvPr>
          <p:cNvSpPr txBox="1"/>
          <p:nvPr/>
        </p:nvSpPr>
        <p:spPr>
          <a:xfrm>
            <a:off x="1665640" y="1729938"/>
            <a:ext cx="8312727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500"/>
              </a:spcAft>
              <a:buFont typeface="Symbol" pitchFamily="2" charset="2"/>
              <a:buChar char=""/>
            </a:pPr>
            <a:endParaRPr lang="ru-RU" sz="2000" b="1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500"/>
              </a:spcAft>
              <a:buFont typeface="Symbol" pitchFamily="2" charset="2"/>
              <a:buChar char=""/>
            </a:pPr>
            <a:r>
              <a:rPr lang="ru-RU" sz="2000" b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и тот же временной отрезок растения развивались по-разному в зависимости от слова, которое было помещено на горшке, или его отсутствия: интенсивный рост авокадо был отмечен в цветочном горшке с надписью «Любовь», чуть медленнее росло авокадо в горшке без подписи, и растение с негативной надписью отставало в росте.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500"/>
              </a:spcAft>
            </a:pP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0DBB7-70EF-C498-B874-8F1B3702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Влияние </a:t>
            </a:r>
            <a:r>
              <a:rPr lang="ru-RU" b="1" i="1" dirty="0">
                <a:solidFill>
                  <a:srgbClr val="C00000"/>
                </a:solidFill>
              </a:rPr>
              <a:t>музыки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на </a:t>
            </a:r>
            <a:r>
              <a:rPr lang="ru-RU" b="1" dirty="0" smtClean="0"/>
              <a:t>растения </a:t>
            </a:r>
            <a:endParaRPr lang="ru-RU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064D60-DB62-70B2-DE0A-283B97189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95092"/>
              </p:ext>
            </p:extLst>
          </p:nvPr>
        </p:nvGraphicFramePr>
        <p:xfrm>
          <a:off x="609600" y="1600200"/>
          <a:ext cx="10910832" cy="462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708">
                  <a:extLst>
                    <a:ext uri="{9D8B030D-6E8A-4147-A177-3AD203B41FA5}">
                      <a16:colId xmlns:a16="http://schemas.microsoft.com/office/drawing/2014/main" val="1142562903"/>
                    </a:ext>
                  </a:extLst>
                </a:gridCol>
                <a:gridCol w="2727708">
                  <a:extLst>
                    <a:ext uri="{9D8B030D-6E8A-4147-A177-3AD203B41FA5}">
                      <a16:colId xmlns:a16="http://schemas.microsoft.com/office/drawing/2014/main" val="3733734121"/>
                    </a:ext>
                  </a:extLst>
                </a:gridCol>
                <a:gridCol w="2727708">
                  <a:extLst>
                    <a:ext uri="{9D8B030D-6E8A-4147-A177-3AD203B41FA5}">
                      <a16:colId xmlns:a16="http://schemas.microsoft.com/office/drawing/2014/main" val="1005654605"/>
                    </a:ext>
                  </a:extLst>
                </a:gridCol>
                <a:gridCol w="2727708">
                  <a:extLst>
                    <a:ext uri="{9D8B030D-6E8A-4147-A177-3AD203B41FA5}">
                      <a16:colId xmlns:a16="http://schemas.microsoft.com/office/drawing/2014/main" val="3411781139"/>
                    </a:ext>
                  </a:extLst>
                </a:gridCol>
              </a:tblGrid>
              <a:tr h="555377">
                <a:tc>
                  <a:txBody>
                    <a:bodyPr/>
                    <a:lstStyle/>
                    <a:p>
                      <a:r>
                        <a:rPr lang="ru-RU" dirty="0"/>
                        <a:t>Временной отрезок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растение </a:t>
                      </a:r>
                    </a:p>
                    <a:p>
                      <a:r>
                        <a:rPr lang="ru-RU" dirty="0"/>
                        <a:t>Мелодия Шопена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растение</a:t>
                      </a:r>
                    </a:p>
                    <a:p>
                      <a:r>
                        <a:rPr lang="ru-RU" dirty="0"/>
                        <a:t>Детская мелодия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растение</a:t>
                      </a:r>
                    </a:p>
                    <a:p>
                      <a:r>
                        <a:rPr lang="ru-RU" dirty="0"/>
                        <a:t>Громкая мелодия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10181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1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2,3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2,0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1,4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21665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2 неделя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3,9 см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2,5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1,9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64882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3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4,5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3,1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2,3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22359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4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5,3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3,7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2,8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79696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5 неделя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6,7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4,3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3,1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30077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6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7,5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5,0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3,4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124453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7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8,2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5,6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3,9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24042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 dirty="0"/>
                        <a:t>8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9,5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6,2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4,0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07994"/>
                  </a:ext>
                </a:extLst>
              </a:tr>
              <a:tr h="555377">
                <a:tc>
                  <a:txBody>
                    <a:bodyPr/>
                    <a:lstStyle/>
                    <a:p>
                      <a:r>
                        <a:rPr lang="ru-RU" dirty="0"/>
                        <a:t>9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10,3 см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7,1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4,3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16872"/>
                  </a:ext>
                </a:extLst>
              </a:tr>
              <a:tr h="372173">
                <a:tc>
                  <a:txBody>
                    <a:bodyPr/>
                    <a:lstStyle/>
                    <a:p>
                      <a:r>
                        <a:rPr lang="ru-RU"/>
                        <a:t>10 неделя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10,9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7,9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4,9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10458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556E2D-6E05-1249-02ED-FD982CE92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978750-C10D-2808-A3A0-3130982BE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1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>
                <a:cs typeface="Times New Roman"/>
              </a:rPr>
              <a:t>Влияние </a:t>
            </a:r>
            <a:r>
              <a:rPr lang="ru-RU" b="1" i="1" dirty="0" smtClean="0">
                <a:solidFill>
                  <a:srgbClr val="00B050"/>
                </a:solidFill>
                <a:cs typeface="Times New Roman"/>
              </a:rPr>
              <a:t>музыки</a:t>
            </a:r>
            <a:r>
              <a:rPr lang="ru-RU" dirty="0" smtClean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на </a:t>
            </a:r>
            <a:r>
              <a:rPr lang="ru-RU" dirty="0" smtClean="0">
                <a:cs typeface="Times New Roman"/>
              </a:rPr>
              <a:t>растения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740" y="2672341"/>
            <a:ext cx="3269974" cy="2702355"/>
          </a:xfrm>
        </p:spPr>
        <p:txBody>
          <a:bodyPr rtlCol="0">
            <a:normAutofit fontScale="92500" lnSpcReduction="10000"/>
          </a:bodyPr>
          <a:lstStyle>
            <a:defPPr>
              <a:defRPr lang="en-US"/>
            </a:defPPr>
          </a:lstStyle>
          <a:p>
            <a:pPr marL="0" indent="0" rtl="0">
              <a:buNone/>
            </a:pPr>
            <a:endParaRPr lang="ru-RU" sz="20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lvl="0"/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 благотворно повлияла музыка Шопена на первое растение: оно выросло до 10,9 см за 10 недель; на нём стали появляться новые отводки и листья, ярче стала окраска;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04252" y="2956925"/>
            <a:ext cx="3548270" cy="3320861"/>
          </a:xfrm>
        </p:spPr>
        <p:txBody>
          <a:bodyPr rtlCol="0">
            <a:normAutofit/>
          </a:bodyPr>
          <a:lstStyle>
            <a:defPPr>
              <a:defRPr lang="en-US"/>
            </a:defPPr>
          </a:lstStyle>
          <a:p>
            <a:pPr marL="0" indent="0" rtl="0">
              <a:buNone/>
            </a:pPr>
            <a:r>
              <a:rPr lang="ru-RU" sz="1600" dirty="0" smtClean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•</a:t>
            </a:r>
            <a:r>
              <a:rPr lang="ru-RU" sz="2000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тоже влияют положительно на рост растения: появились новые листья, оно выросло на 7,9 см за 10 недель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t>19</a:t>
            </a:fld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4F45399C-442A-5E26-3A98-3C735FF76C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1816" y="2629116"/>
            <a:ext cx="3517331" cy="3320861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медленнее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росло третье растение: под влиянием громкой музыки оно очень плохо (медленно) росло и даже листья его начинали увядать, некоторые даже опали, но растение всё равно немного подросло: на 4,5 см. </a:t>
            </a:r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448" y="1429381"/>
            <a:ext cx="3922776" cy="424281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Ц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>
            <a:off x="1453463" y="3566921"/>
            <a:ext cx="130719" cy="83045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66" y="2529328"/>
            <a:ext cx="4476463" cy="4192147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0FCFF0-521E-13A3-19C4-06CE3932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3102-CDD9-5576-E7B9-9522654D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85D30C4-9E41-6823-9BC0-22A345521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4008120" cy="430682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зучение </a:t>
            </a:r>
            <a:r>
              <a:rPr lang="ru-RU" sz="2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влияния слов и музыки на состояние и развитие </a:t>
            </a:r>
            <a:r>
              <a:rPr lang="ru-RU" sz="2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endParaRPr lang="ru-RU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CEF9ADB-BF5C-49DB-CA8C-7B765A4A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42C50-798B-AB53-9674-ADE142CBFAB8}"/>
              </a:ext>
            </a:extLst>
          </p:cNvPr>
          <p:cNvSpPr txBox="1"/>
          <p:nvPr/>
        </p:nvSpPr>
        <p:spPr>
          <a:xfrm>
            <a:off x="4942856" y="297600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80BDD-CD02-96AF-0B79-A121B2497311}"/>
              </a:ext>
            </a:extLst>
          </p:cNvPr>
          <p:cNvSpPr txBox="1"/>
          <p:nvPr/>
        </p:nvSpPr>
        <p:spPr>
          <a:xfrm>
            <a:off x="4942856" y="297600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C2CEE-F100-1BB5-4018-172FEADF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5327A-D2C9-3349-3B8A-1B3CF6FE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140" y="2080260"/>
            <a:ext cx="8945218" cy="3197418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Полностью подтверждена гипотеза, согласно которой слово и музыка влияет на рост и развитие растений. </a:t>
            </a:r>
            <a:endParaRPr lang="ru-RU" sz="28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нового исследования: </a:t>
            </a:r>
            <a:r>
              <a:rPr lang="ru-RU" sz="28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узнать, как </a:t>
            </a:r>
            <a:r>
              <a:rPr lang="ru-RU" sz="2800" b="1" u="sng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разные стили музыки</a:t>
            </a:r>
            <a:r>
              <a:rPr lang="ru-RU" sz="2800" b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влияют на рост комнатных растений.</a:t>
            </a:r>
            <a:endParaRPr lang="ru-RU" sz="2800" b="1" kern="100" dirty="0" smtClean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7125DE-8464-52CA-16C3-F38D8BA4E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0853B-1676-A1C3-DD10-47C4AB842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02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ru-RU" dirty="0"/>
              <a:t>Спасибо за внимание!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D855086-D5EB-5939-0FEF-B53B102C5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7381" y="1527852"/>
            <a:ext cx="3171923" cy="4760424"/>
          </a:xfr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66AD7-1818-F950-9F7F-86B98B7E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D98BF0-7AFC-D66F-6216-CBB84FC3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6C5F21-8AEC-EF4C-6A87-D254690C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CDA429D-435A-DA1E-A191-3BA5CC110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1331843"/>
            <a:ext cx="3749040" cy="5169541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ырастить несколько саженцев авокадо;</a:t>
            </a:r>
            <a:endParaRPr lang="ru-RU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ходе наблюдения узнать, как влияют слова, разные по смыслу, на растения;</a:t>
            </a:r>
            <a:endParaRPr lang="ru-RU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ходе наблюдения узнать, как разная музыка влияет на растения.</a:t>
            </a:r>
            <a:endParaRPr lang="ru-RU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809A2D3-2539-01A0-FE6E-476403475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573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39C169-A7F9-7713-B802-9FA01653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EF4382-6A35-42D8-045C-091FE6E1D6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49897" y="2715768"/>
            <a:ext cx="8895520" cy="2697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три </a:t>
            </a:r>
            <a:r>
              <a:rPr lang="ru-RU" sz="2800" b="1" i="1" dirty="0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растения авокадо: два из них -  в цветочных горшках с надписями «Любовь</a:t>
            </a:r>
            <a:r>
              <a:rPr lang="ru-RU" sz="2800" b="1" i="1" dirty="0">
                <a:solidFill>
                  <a:srgbClr val="212529"/>
                </a:solidFill>
                <a:effectLst/>
                <a:highlight>
                  <a:srgbClr val="FFFFFF"/>
                </a:highlight>
                <a:ea typeface="MS Mincho" panose="02020609040205080304" pitchFamily="49" charset="-128"/>
              </a:rPr>
              <a:t>», «Ненависть», третье – в горшке без подписи</a:t>
            </a:r>
            <a:r>
              <a:rPr lang="ru-RU" sz="2800" b="1" i="1" dirty="0" smtClean="0">
                <a:solidFill>
                  <a:srgbClr val="212529"/>
                </a:solidFill>
                <a:effectLst/>
                <a:highlight>
                  <a:srgbClr val="FFFFFF"/>
                </a:highlight>
                <a:ea typeface="MS Mincho" panose="02020609040205080304" pitchFamily="49" charset="-128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b="1" i="1" dirty="0" smtClean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музыка </a:t>
            </a:r>
            <a:r>
              <a:rPr lang="ru-RU" sz="2800" b="1" i="1" dirty="0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Шопена, детская песня «Ложкой снег мешая» очень громкая мелодия </a:t>
            </a:r>
            <a:r>
              <a:rPr lang="ru-RU" sz="2800" b="1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dj</a:t>
            </a:r>
            <a:r>
              <a:rPr lang="ru-RU" sz="2800" b="1" i="1" dirty="0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Action</a:t>
            </a:r>
            <a:r>
              <a:rPr lang="ru-RU" sz="2800" b="1" dirty="0">
                <a:solidFill>
                  <a:srgbClr val="212529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</a:t>
            </a:r>
            <a:endParaRPr lang="ru-RU" sz="2800" b="1" dirty="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pPr algn="l"/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677478"/>
            <a:ext cx="9884664" cy="1031681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defPPr>
              <a:defRPr lang="en-US"/>
            </a:defPPr>
          </a:lstStyle>
          <a:p>
            <a:r>
              <a:rPr lang="ru-RU" sz="3600" b="1" i="1" u="sng" kern="1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kern="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kern="1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600" b="1" i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– растения </a:t>
            </a:r>
            <a:r>
              <a:rPr lang="ru-RU" sz="3600" b="1" i="1" kern="1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авокадо</a:t>
            </a:r>
            <a:r>
              <a:rPr lang="ru-RU" sz="3600" b="1" i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C58D3A-9BDB-1885-732F-B5A5F08C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68" y="4700016"/>
            <a:ext cx="9884664" cy="55778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21A6C-DD45-506B-887B-BC7B3937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 </a:t>
            </a:r>
            <a:r>
              <a:rPr lang="ru-RU" dirty="0" smtClean="0"/>
              <a:t>исследования: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DE213-A455-2CC5-8CD9-814D8572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6" y="4880113"/>
            <a:ext cx="11608904" cy="2981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лияние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и музыки на состояние и развитие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404872"/>
            <a:ext cx="11177866" cy="2703992"/>
          </a:xfrm>
        </p:spPr>
        <p:txBody>
          <a:bodyPr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ru-RU" b="1" spc="-100" dirty="0"/>
              <a:t>Гипотеза</a:t>
            </a:r>
            <a:r>
              <a:rPr lang="ru-RU" spc="-100" dirty="0"/>
              <a:t>: если растения будут «слушать» разную музыку, разные слова, то эффект от такого воздействия тоже будет разным: т. е они будут расти гораздо быстрее или медленнее в зависимости от направленности музыки и слов.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184" y="1927017"/>
            <a:ext cx="941832" cy="193675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“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35467" y="2922369"/>
            <a:ext cx="945473" cy="193675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E3F61-9739-BFD5-1D3E-98A3C19D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06" y="3622232"/>
            <a:ext cx="9178636" cy="1830146"/>
          </a:xfrm>
          <a:solidFill>
            <a:srgbClr val="A9D7D9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Новизна</a:t>
            </a:r>
            <a:r>
              <a:rPr lang="ru-RU" dirty="0">
                <a:solidFill>
                  <a:schemeClr val="tx1"/>
                </a:solidFill>
              </a:rPr>
              <a:t> работы заключается в собственном наблюдении за развитием растений авокадо в домашних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28633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D71265-E495-46D4-D7CF-4F4AD570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2431255"/>
            <a:ext cx="8984974" cy="2697480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исследования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наша жизнь плотно связана с музыкой и поэтому, важно знать, как она влияет на растения, как не погубить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A28174-9A8C-51EF-BE09-42274D648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13A51F-4478-AFD8-FA8C-A92CBFD5F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9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5C475-47AD-432E-9A10-9421DF1AA1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TM56410444</Template>
  <TotalTime>0</TotalTime>
  <Words>671</Words>
  <Application>Microsoft Office PowerPoint</Application>
  <PresentationFormat>Широкоэкранный</PresentationFormat>
  <Paragraphs>195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Gill Sans Light</vt:lpstr>
      <vt:lpstr>Gill Sans Nova</vt:lpstr>
      <vt:lpstr>Gill Sans Nova Light</vt:lpstr>
      <vt:lpstr>MS Mincho</vt:lpstr>
      <vt:lpstr>Symbol</vt:lpstr>
      <vt:lpstr>Times New Roman</vt:lpstr>
      <vt:lpstr>Тема Office</vt:lpstr>
      <vt:lpstr>Влияние слов и музыки на растения </vt:lpstr>
      <vt:lpstr>Цель :</vt:lpstr>
      <vt:lpstr>Задачи:</vt:lpstr>
      <vt:lpstr>Оборудование </vt:lpstr>
      <vt:lpstr>        Объект исследования – растения авокадо </vt:lpstr>
      <vt:lpstr>Предмет исследования:</vt:lpstr>
      <vt:lpstr>Гипотеза: если растения будут «слушать» разную музыку, разные слова, то эффект от такого воздействия тоже будет разным: т. е они будут расти гораздо быстрее или медленнее в зависимости от направленности музыки и слов. </vt:lpstr>
      <vt:lpstr>Новизна работы заключается в собственном наблюдении за развитием растений авокадо в домашних условиях</vt:lpstr>
      <vt:lpstr>Презентация PowerPoint</vt:lpstr>
      <vt:lpstr>Методы</vt:lpstr>
      <vt:lpstr>Этапы работы: </vt:lpstr>
      <vt:lpstr>Анкетный опрос учащихся</vt:lpstr>
      <vt:lpstr>Анкетный опрос учащихся </vt:lpstr>
      <vt:lpstr>Анкетный опрос учащихся </vt:lpstr>
      <vt:lpstr>Презентация PowerPoint</vt:lpstr>
      <vt:lpstr>Влияние слов на растение </vt:lpstr>
      <vt:lpstr>Влияние слов на растения</vt:lpstr>
      <vt:lpstr>Влияние музыки на растения </vt:lpstr>
      <vt:lpstr>Влияние музыки на растения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21</cp:revision>
  <dcterms:created xsi:type="dcterms:W3CDTF">2022-07-27T06:38:31Z</dcterms:created>
  <dcterms:modified xsi:type="dcterms:W3CDTF">2024-10-28T16:03:05Z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